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Arimo Bold" panose="020B0604020202020204" charset="0"/>
      <p:regular r:id="rId3"/>
    </p:embeddedFont>
    <p:embeddedFont>
      <p:font typeface="Calibri" panose="020F0502020204030204" pitchFamily="34" charset="0"/>
      <p:regular r:id="rId4"/>
      <p:bold r:id="rId5"/>
      <p:italic r:id="rId6"/>
      <p:boldItalic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rot="-5400000">
            <a:off x="11415699" y="3364020"/>
            <a:ext cx="11725753" cy="3558960"/>
          </a:xfrm>
          <a:custGeom>
            <a:avLst/>
            <a:gdLst/>
            <a:ahLst/>
            <a:cxnLst/>
            <a:rect l="l" t="t" r="r" b="b"/>
            <a:pathLst>
              <a:path w="11725753" h="3558960">
                <a:moveTo>
                  <a:pt x="0" y="0"/>
                </a:moveTo>
                <a:lnTo>
                  <a:pt x="11725753" y="0"/>
                </a:lnTo>
                <a:lnTo>
                  <a:pt x="11725753" y="3558960"/>
                </a:lnTo>
                <a:lnTo>
                  <a:pt x="0" y="3558960"/>
                </a:lnTo>
                <a:lnTo>
                  <a:pt x="0" y="0"/>
                </a:lnTo>
                <a:close/>
              </a:path>
            </a:pathLst>
          </a:custGeom>
          <a:blipFill>
            <a:blip r:embed="rId3"/>
            <a:stretch>
              <a:fillRect t="-12599" b="-12599"/>
            </a:stretch>
          </a:blipFill>
        </p:spPr>
      </p:sp>
      <p:sp>
        <p:nvSpPr>
          <p:cNvPr id="4" name="Freeform 4"/>
          <p:cNvSpPr/>
          <p:nvPr/>
        </p:nvSpPr>
        <p:spPr>
          <a:xfrm rot="-5400000" flipV="1">
            <a:off x="-4834176" y="3364020"/>
            <a:ext cx="11725753" cy="3558960"/>
          </a:xfrm>
          <a:custGeom>
            <a:avLst/>
            <a:gdLst/>
            <a:ahLst/>
            <a:cxnLst/>
            <a:rect l="l" t="t" r="r" b="b"/>
            <a:pathLst>
              <a:path w="11725753" h="3558960">
                <a:moveTo>
                  <a:pt x="0" y="3558960"/>
                </a:moveTo>
                <a:lnTo>
                  <a:pt x="11725752" y="3558960"/>
                </a:lnTo>
                <a:lnTo>
                  <a:pt x="11725752" y="0"/>
                </a:lnTo>
                <a:lnTo>
                  <a:pt x="0" y="0"/>
                </a:lnTo>
                <a:lnTo>
                  <a:pt x="0" y="3558960"/>
                </a:lnTo>
                <a:close/>
              </a:path>
            </a:pathLst>
          </a:custGeom>
          <a:blipFill>
            <a:blip r:embed="rId3"/>
            <a:stretch>
              <a:fillRect t="-12599" b="-12599"/>
            </a:stretch>
          </a:blipFill>
        </p:spPr>
      </p:sp>
      <p:sp>
        <p:nvSpPr>
          <p:cNvPr id="5" name="Freeform 5"/>
          <p:cNvSpPr/>
          <p:nvPr/>
        </p:nvSpPr>
        <p:spPr>
          <a:xfrm>
            <a:off x="14325943" y="9457366"/>
            <a:ext cx="658803" cy="810971"/>
          </a:xfrm>
          <a:custGeom>
            <a:avLst/>
            <a:gdLst/>
            <a:ahLst/>
            <a:cxnLst/>
            <a:rect l="l" t="t" r="r" b="b"/>
            <a:pathLst>
              <a:path w="658803" h="810971">
                <a:moveTo>
                  <a:pt x="0" y="0"/>
                </a:moveTo>
                <a:lnTo>
                  <a:pt x="658802" y="0"/>
                </a:lnTo>
                <a:lnTo>
                  <a:pt x="658802" y="810971"/>
                </a:lnTo>
                <a:lnTo>
                  <a:pt x="0" y="810971"/>
                </a:lnTo>
                <a:lnTo>
                  <a:pt x="0" y="0"/>
                </a:lnTo>
                <a:close/>
              </a:path>
            </a:pathLst>
          </a:custGeom>
          <a:blipFill>
            <a:blip r:embed="rId4"/>
            <a:stretch>
              <a:fillRect l="-17306" t="-5526" r="-21831" b="-7503"/>
            </a:stretch>
          </a:blipFill>
        </p:spPr>
      </p:sp>
      <p:sp>
        <p:nvSpPr>
          <p:cNvPr id="6" name="Freeform 6"/>
          <p:cNvSpPr/>
          <p:nvPr/>
        </p:nvSpPr>
        <p:spPr>
          <a:xfrm>
            <a:off x="3322195" y="4678593"/>
            <a:ext cx="5821805" cy="2138703"/>
          </a:xfrm>
          <a:custGeom>
            <a:avLst/>
            <a:gdLst/>
            <a:ahLst/>
            <a:cxnLst/>
            <a:rect l="l" t="t" r="r" b="b"/>
            <a:pathLst>
              <a:path w="5821805" h="2138703">
                <a:moveTo>
                  <a:pt x="0" y="0"/>
                </a:moveTo>
                <a:lnTo>
                  <a:pt x="5821805" y="0"/>
                </a:lnTo>
                <a:lnTo>
                  <a:pt x="5821805" y="2138702"/>
                </a:lnTo>
                <a:lnTo>
                  <a:pt x="0" y="2138702"/>
                </a:lnTo>
                <a:lnTo>
                  <a:pt x="0" y="0"/>
                </a:lnTo>
                <a:close/>
              </a:path>
            </a:pathLst>
          </a:custGeom>
          <a:blipFill>
            <a:blip r:embed="rId5"/>
            <a:stretch>
              <a:fillRect t="-101428" r="-372" b="-2466"/>
            </a:stretch>
          </a:blipFill>
        </p:spPr>
      </p:sp>
      <p:sp>
        <p:nvSpPr>
          <p:cNvPr id="7" name="Freeform 7"/>
          <p:cNvSpPr/>
          <p:nvPr/>
        </p:nvSpPr>
        <p:spPr>
          <a:xfrm>
            <a:off x="9144000" y="4733911"/>
            <a:ext cx="5821805" cy="2138703"/>
          </a:xfrm>
          <a:custGeom>
            <a:avLst/>
            <a:gdLst/>
            <a:ahLst/>
            <a:cxnLst/>
            <a:rect l="l" t="t" r="r" b="b"/>
            <a:pathLst>
              <a:path w="5821805" h="2138703">
                <a:moveTo>
                  <a:pt x="0" y="0"/>
                </a:moveTo>
                <a:lnTo>
                  <a:pt x="5821805" y="0"/>
                </a:lnTo>
                <a:lnTo>
                  <a:pt x="5821805" y="2138702"/>
                </a:lnTo>
                <a:lnTo>
                  <a:pt x="0" y="2138702"/>
                </a:lnTo>
                <a:lnTo>
                  <a:pt x="0" y="0"/>
                </a:lnTo>
                <a:close/>
              </a:path>
            </a:pathLst>
          </a:custGeom>
          <a:blipFill>
            <a:blip r:embed="rId5"/>
            <a:stretch>
              <a:fillRect t="-101428" r="-372" b="-2466"/>
            </a:stretch>
          </a:blipFill>
        </p:spPr>
      </p:sp>
      <p:grpSp>
        <p:nvGrpSpPr>
          <p:cNvPr id="8" name="Group 8"/>
          <p:cNvGrpSpPr/>
          <p:nvPr/>
        </p:nvGrpSpPr>
        <p:grpSpPr>
          <a:xfrm>
            <a:off x="4025081" y="6018274"/>
            <a:ext cx="468349" cy="615703"/>
            <a:chOff x="0" y="0"/>
            <a:chExt cx="635000" cy="834787"/>
          </a:xfrm>
        </p:grpSpPr>
        <p:sp>
          <p:nvSpPr>
            <p:cNvPr id="9" name="Freeform 9"/>
            <p:cNvSpPr/>
            <p:nvPr/>
          </p:nvSpPr>
          <p:spPr>
            <a:xfrm>
              <a:off x="0" y="0"/>
              <a:ext cx="635000" cy="834787"/>
            </a:xfrm>
            <a:custGeom>
              <a:avLst/>
              <a:gdLst/>
              <a:ahLst/>
              <a:cxnLst/>
              <a:rect l="l" t="t" r="r" b="b"/>
              <a:pathLst>
                <a:path w="635000" h="834787">
                  <a:moveTo>
                    <a:pt x="635000" y="0"/>
                  </a:moveTo>
                  <a:lnTo>
                    <a:pt x="635000" y="720487"/>
                  </a:lnTo>
                  <a:lnTo>
                    <a:pt x="317500" y="834787"/>
                  </a:lnTo>
                  <a:lnTo>
                    <a:pt x="0" y="720487"/>
                  </a:lnTo>
                  <a:lnTo>
                    <a:pt x="0" y="0"/>
                  </a:lnTo>
                  <a:lnTo>
                    <a:pt x="635000" y="0"/>
                  </a:lnTo>
                  <a:close/>
                </a:path>
              </a:pathLst>
            </a:custGeom>
            <a:solidFill>
              <a:srgbClr val="015FAE"/>
            </a:solidFill>
          </p:spPr>
        </p:sp>
        <p:sp>
          <p:nvSpPr>
            <p:cNvPr id="10" name="TextBox 10"/>
            <p:cNvSpPr txBox="1"/>
            <p:nvPr/>
          </p:nvSpPr>
          <p:spPr>
            <a:xfrm>
              <a:off x="0" y="-28575"/>
              <a:ext cx="635000" cy="749062"/>
            </a:xfrm>
            <a:prstGeom prst="rect">
              <a:avLst/>
            </a:prstGeom>
          </p:spPr>
          <p:txBody>
            <a:bodyPr lIns="50800" tIns="50800" rIns="50800" bIns="50800" rtlCol="0" anchor="ctr"/>
            <a:lstStyle/>
            <a:p>
              <a:pPr algn="ctr">
                <a:lnSpc>
                  <a:spcPts val="2812"/>
                </a:lnSpc>
              </a:pPr>
              <a:r>
                <a:rPr lang="en-US" sz="2249" b="1">
                  <a:solidFill>
                    <a:srgbClr val="FFFFFF"/>
                  </a:solidFill>
                  <a:latin typeface="Arimo Bold"/>
                  <a:ea typeface="Arimo Bold"/>
                  <a:cs typeface="Arimo Bold"/>
                  <a:sym typeface="Arimo Bold"/>
                </a:rPr>
                <a:t>F</a:t>
              </a:r>
            </a:p>
          </p:txBody>
        </p:sp>
      </p:grpSp>
      <p:sp>
        <p:nvSpPr>
          <p:cNvPr id="11" name="TextBox 11"/>
          <p:cNvSpPr txBox="1"/>
          <p:nvPr/>
        </p:nvSpPr>
        <p:spPr>
          <a:xfrm>
            <a:off x="1532699" y="383653"/>
            <a:ext cx="15222602" cy="3808735"/>
          </a:xfrm>
          <a:prstGeom prst="rect">
            <a:avLst/>
          </a:prstGeom>
        </p:spPr>
        <p:txBody>
          <a:bodyPr lIns="0" tIns="0" rIns="0" bIns="0" rtlCol="0" anchor="t">
            <a:spAutoFit/>
          </a:bodyPr>
          <a:lstStyle/>
          <a:p>
            <a:pPr algn="just"/>
            <a:r>
              <a:rPr lang="en-US" sz="2250" b="1" spc="-38" dirty="0">
                <a:solidFill>
                  <a:srgbClr val="000000"/>
                </a:solidFill>
                <a:latin typeface="Arimo Bold"/>
                <a:ea typeface="Arimo Bold"/>
                <a:cs typeface="Arimo Bold"/>
                <a:sym typeface="Arimo Bold"/>
              </a:rPr>
              <a:t>At S</a:t>
            </a:r>
            <a:r>
              <a:rPr lang="az-Latn-AZ" sz="2250" b="1" spc="-38" dirty="0">
                <a:solidFill>
                  <a:srgbClr val="000000"/>
                </a:solidFill>
                <a:latin typeface="Arimo Bold"/>
                <a:ea typeface="Arimo Bold"/>
                <a:cs typeface="Arimo Bold"/>
                <a:sym typeface="Arimo Bold"/>
              </a:rPr>
              <a:t>S</a:t>
            </a:r>
            <a:r>
              <a:rPr lang="en-US" sz="2250" b="1" spc="-38" dirty="0">
                <a:solidFill>
                  <a:srgbClr val="000000"/>
                </a:solidFill>
                <a:latin typeface="Arimo Bold"/>
                <a:ea typeface="Arimo Bold"/>
                <a:cs typeface="Arimo Bold"/>
                <a:sym typeface="Arimo Bold"/>
              </a:rPr>
              <a:t>U, the point-based </a:t>
            </a:r>
            <a:r>
              <a:rPr lang="az-Latn-AZ" sz="2250" b="1" spc="-38" dirty="0">
                <a:solidFill>
                  <a:srgbClr val="000000"/>
                </a:solidFill>
                <a:latin typeface="Arimo Bold"/>
                <a:ea typeface="Arimo Bold"/>
                <a:cs typeface="Arimo Bold"/>
                <a:sym typeface="Arimo Bold"/>
              </a:rPr>
              <a:t>grading</a:t>
            </a:r>
            <a:r>
              <a:rPr lang="en-US" sz="2250" b="1" spc="-38" dirty="0">
                <a:solidFill>
                  <a:srgbClr val="000000"/>
                </a:solidFill>
                <a:latin typeface="Arimo Bold"/>
                <a:ea typeface="Arimo Bold"/>
                <a:cs typeface="Arimo Bold"/>
                <a:sym typeface="Arimo Bold"/>
              </a:rPr>
              <a:t> system is carried out in two stages:</a:t>
            </a:r>
          </a:p>
          <a:p>
            <a:pPr algn="just"/>
            <a:endParaRPr lang="en-US" sz="2250" b="1" spc="-38" dirty="0">
              <a:solidFill>
                <a:srgbClr val="000000"/>
              </a:solidFill>
              <a:latin typeface="Arimo Bold"/>
              <a:ea typeface="Arimo Bold"/>
              <a:cs typeface="Arimo Bold"/>
              <a:sym typeface="Arimo Bold"/>
            </a:endParaRPr>
          </a:p>
          <a:p>
            <a:pPr algn="just"/>
            <a:r>
              <a:rPr lang="en-US" sz="2250" b="1" spc="-38" dirty="0">
                <a:solidFill>
                  <a:srgbClr val="000000"/>
                </a:solidFill>
                <a:latin typeface="Arimo Bold"/>
                <a:ea typeface="Arimo Bold"/>
                <a:cs typeface="Arimo Bold"/>
                <a:sym typeface="Arimo Bold"/>
              </a:rPr>
              <a:t>- Stage I - Current assessment based on seminars</a:t>
            </a:r>
            <a:r>
              <a:rPr lang="az-Latn-AZ" sz="2250" b="1" spc="-38" dirty="0">
                <a:solidFill>
                  <a:srgbClr val="000000"/>
                </a:solidFill>
                <a:latin typeface="Arimo Bold"/>
                <a:ea typeface="Arimo Bold"/>
                <a:cs typeface="Arimo Bold"/>
                <a:sym typeface="Arimo Bold"/>
              </a:rPr>
              <a:t> </a:t>
            </a:r>
            <a:r>
              <a:rPr lang="en-US" sz="2250" b="1" spc="-38" dirty="0">
                <a:solidFill>
                  <a:srgbClr val="000000"/>
                </a:solidFill>
                <a:latin typeface="Arimo Bold"/>
                <a:ea typeface="Arimo Bold"/>
                <a:cs typeface="Arimo Bold"/>
                <a:sym typeface="Arimo Bold"/>
              </a:rPr>
              <a:t>(20 points), attendance (10 points), independent work (10 points), and colloquium (10 points), totaling 50 points.</a:t>
            </a:r>
          </a:p>
          <a:p>
            <a:pPr algn="just"/>
            <a:r>
              <a:rPr lang="en-US" sz="2250" b="1" spc="-38" dirty="0">
                <a:solidFill>
                  <a:srgbClr val="000000"/>
                </a:solidFill>
                <a:latin typeface="Arimo Bold"/>
                <a:ea typeface="Arimo Bold"/>
                <a:cs typeface="Arimo Bold"/>
                <a:sym typeface="Arimo Bold"/>
              </a:rPr>
              <a:t>- Stage II - Interim assessment (semester exams), totaling 50 points.</a:t>
            </a:r>
          </a:p>
          <a:p>
            <a:pPr algn="just"/>
            <a:r>
              <a:rPr lang="en-US" sz="2250" b="1" spc="-38" dirty="0">
                <a:solidFill>
                  <a:srgbClr val="000000"/>
                </a:solidFill>
                <a:latin typeface="Arimo Bold"/>
                <a:ea typeface="Arimo Bold"/>
                <a:cs typeface="Arimo Bold"/>
                <a:sym typeface="Arimo Bold"/>
              </a:rPr>
              <a:t>- The minimum passing grade for the interim exam is 17 points, and the maximum is 50 points. The maximum total points a student can achieve from both current and interim assessments is 100 points. To be considered successful, a student must accumulate a minimum of 51 points in total from both stages (34 + 17 points).  </a:t>
            </a:r>
          </a:p>
          <a:p>
            <a:pPr algn="just"/>
            <a:endParaRPr lang="en-US" sz="2250" b="1" spc="-38" dirty="0">
              <a:solidFill>
                <a:srgbClr val="000000"/>
              </a:solidFill>
              <a:latin typeface="Arimo Bold"/>
              <a:ea typeface="Arimo Bold"/>
              <a:cs typeface="Arimo Bold"/>
              <a:sym typeface="Arimo Bold"/>
            </a:endParaRPr>
          </a:p>
          <a:p>
            <a:pPr algn="just"/>
            <a:r>
              <a:rPr lang="en-US" sz="2250" b="1" spc="-38" dirty="0">
                <a:solidFill>
                  <a:srgbClr val="000000"/>
                </a:solidFill>
                <a:latin typeface="Arimo Bold"/>
                <a:ea typeface="Arimo Bold"/>
                <a:cs typeface="Arimo Bold"/>
                <a:sym typeface="Arimo Bold"/>
              </a:rPr>
              <a:t>The knowledge of students is assessed based on the total number of points accumulated during the semester (including the exam) in a specific subject as follows:</a:t>
            </a:r>
          </a:p>
        </p:txBody>
      </p:sp>
      <p:sp>
        <p:nvSpPr>
          <p:cNvPr id="12" name="TextBox 12"/>
          <p:cNvSpPr txBox="1"/>
          <p:nvPr/>
        </p:nvSpPr>
        <p:spPr>
          <a:xfrm>
            <a:off x="1532699" y="7195555"/>
            <a:ext cx="15222602" cy="1423988"/>
          </a:xfrm>
          <a:prstGeom prst="rect">
            <a:avLst/>
          </a:prstGeom>
        </p:spPr>
        <p:txBody>
          <a:bodyPr lIns="0" tIns="0" rIns="0" bIns="0" rtlCol="0" anchor="t">
            <a:spAutoFit/>
          </a:bodyPr>
          <a:lstStyle/>
          <a:p>
            <a:pPr algn="just">
              <a:lnSpc>
                <a:spcPts val="2812"/>
              </a:lnSpc>
              <a:spcBef>
                <a:spcPct val="0"/>
              </a:spcBef>
            </a:pPr>
            <a:r>
              <a:rPr lang="en-US" sz="2249" b="1" dirty="0">
                <a:solidFill>
                  <a:srgbClr val="000000"/>
                </a:solidFill>
                <a:latin typeface="Arimo Bold"/>
                <a:ea typeface="Arimo Bold"/>
                <a:cs typeface="Arimo Bold"/>
                <a:sym typeface="Arimo Bold"/>
              </a:rPr>
              <a:t>Special assessment methods can be used for individuals with limited health abilities. Specifically, inclusive students are given individualized approaches based on the degree of their disability, allowing for exceptions to the standard exam format of the group (e.g., oral assessment, written assessment using Braille, etc.). Collaboration between the faculties and the Inclusive Education Center is essential in this area.</a:t>
            </a:r>
          </a:p>
        </p:txBody>
      </p:sp>
      <p:sp>
        <p:nvSpPr>
          <p:cNvPr id="13" name="TextBox 13"/>
          <p:cNvSpPr txBox="1"/>
          <p:nvPr/>
        </p:nvSpPr>
        <p:spPr>
          <a:xfrm>
            <a:off x="3523947" y="5029200"/>
            <a:ext cx="1470616" cy="884858"/>
          </a:xfrm>
          <a:prstGeom prst="rect">
            <a:avLst/>
          </a:prstGeom>
        </p:spPr>
        <p:txBody>
          <a:bodyPr lIns="0" tIns="0" rIns="0" bIns="0" rtlCol="0" anchor="t">
            <a:spAutoFit/>
          </a:bodyPr>
          <a:lstStyle/>
          <a:p>
            <a:pPr algn="ctr">
              <a:lnSpc>
                <a:spcPts val="2312"/>
              </a:lnSpc>
              <a:spcBef>
                <a:spcPct val="0"/>
              </a:spcBef>
            </a:pPr>
            <a:r>
              <a:rPr lang="en-US" sz="1850" b="1" dirty="0">
                <a:solidFill>
                  <a:srgbClr val="FFFFFF"/>
                </a:solidFill>
                <a:latin typeface="Arimo Bold"/>
                <a:ea typeface="Arimo Bold"/>
                <a:cs typeface="Arimo Bold"/>
                <a:sym typeface="Arimo Bold"/>
              </a:rPr>
              <a:t> </a:t>
            </a:r>
            <a:r>
              <a:rPr lang="az-Latn-AZ" sz="2000" b="1" dirty="0">
                <a:solidFill>
                  <a:srgbClr val="FFFFFF"/>
                </a:solidFill>
                <a:latin typeface="Arimo Bold"/>
                <a:ea typeface="Arimo Bold"/>
                <a:cs typeface="Arimo Bold"/>
                <a:sym typeface="Arimo Bold"/>
              </a:rPr>
              <a:t>Belo</a:t>
            </a:r>
            <a:r>
              <a:rPr lang="en-US" sz="2000" b="1" dirty="0">
                <a:solidFill>
                  <a:srgbClr val="FFFFFF"/>
                </a:solidFill>
                <a:latin typeface="Arimo Bold"/>
                <a:ea typeface="Arimo Bold"/>
                <a:cs typeface="Arimo Bold"/>
                <a:sym typeface="Arimo Bold"/>
              </a:rPr>
              <a:t>w 51</a:t>
            </a:r>
            <a:r>
              <a:rPr lang="az-Latn-AZ" sz="2000" b="1" dirty="0">
                <a:solidFill>
                  <a:srgbClr val="FFFFFF"/>
                </a:solidFill>
                <a:latin typeface="Arimo Bold"/>
                <a:ea typeface="Arimo Bold"/>
                <a:cs typeface="Arimo Bold"/>
                <a:sym typeface="Arimo Bold"/>
              </a:rPr>
              <a:t> points</a:t>
            </a:r>
            <a:r>
              <a:rPr lang="en-US" sz="2000" b="1" dirty="0">
                <a:solidFill>
                  <a:srgbClr val="FFFFFF"/>
                </a:solidFill>
                <a:latin typeface="Arimo Bold"/>
                <a:ea typeface="Arimo Bold"/>
                <a:cs typeface="Arimo Bold"/>
                <a:sym typeface="Arimo Bold"/>
              </a:rPr>
              <a:t>–</a:t>
            </a:r>
          </a:p>
          <a:p>
            <a:pPr algn="ctr">
              <a:lnSpc>
                <a:spcPts val="2312"/>
              </a:lnSpc>
              <a:spcBef>
                <a:spcPct val="0"/>
              </a:spcBef>
            </a:pPr>
            <a:r>
              <a:rPr lang="en-US" sz="2000" b="1" dirty="0">
                <a:solidFill>
                  <a:srgbClr val="FFFFFF"/>
                </a:solidFill>
                <a:latin typeface="Arimo Bold"/>
                <a:ea typeface="Arimo Bold"/>
                <a:cs typeface="Arimo Bold"/>
                <a:sym typeface="Arimo Bold"/>
              </a:rPr>
              <a:t> “Fail”</a:t>
            </a:r>
          </a:p>
        </p:txBody>
      </p:sp>
      <p:sp>
        <p:nvSpPr>
          <p:cNvPr id="14" name="TextBox 14"/>
          <p:cNvSpPr txBox="1"/>
          <p:nvPr/>
        </p:nvSpPr>
        <p:spPr>
          <a:xfrm>
            <a:off x="5432713" y="5029200"/>
            <a:ext cx="1470617" cy="884858"/>
          </a:xfrm>
          <a:prstGeom prst="rect">
            <a:avLst/>
          </a:prstGeom>
        </p:spPr>
        <p:txBody>
          <a:bodyPr wrap="square" lIns="0" tIns="0" rIns="0" bIns="0" rtlCol="0" anchor="t">
            <a:spAutoFit/>
          </a:bodyPr>
          <a:lstStyle/>
          <a:p>
            <a:pPr algn="ctr">
              <a:lnSpc>
                <a:spcPts val="2312"/>
              </a:lnSpc>
              <a:spcBef>
                <a:spcPct val="0"/>
              </a:spcBef>
            </a:pPr>
            <a:r>
              <a:rPr lang="en-US" sz="2000" b="1" dirty="0">
                <a:solidFill>
                  <a:srgbClr val="FFFFFF"/>
                </a:solidFill>
                <a:latin typeface="Arimo Bold"/>
                <a:ea typeface="Arimo Bold"/>
                <a:cs typeface="Arimo Bold"/>
                <a:sym typeface="Arimo Bold"/>
              </a:rPr>
              <a:t> 51-60 points- “Sufficient</a:t>
            </a:r>
            <a:r>
              <a:rPr lang="en-US" sz="1850" b="1" dirty="0">
                <a:solidFill>
                  <a:srgbClr val="FFFFFF"/>
                </a:solidFill>
                <a:latin typeface="Arimo Bold"/>
                <a:ea typeface="Arimo Bold"/>
                <a:cs typeface="Arimo Bold"/>
                <a:sym typeface="Arimo Bold"/>
              </a:rPr>
              <a:t>”</a:t>
            </a:r>
          </a:p>
        </p:txBody>
      </p:sp>
      <p:sp>
        <p:nvSpPr>
          <p:cNvPr id="15" name="TextBox 15"/>
          <p:cNvSpPr txBox="1"/>
          <p:nvPr/>
        </p:nvSpPr>
        <p:spPr>
          <a:xfrm>
            <a:off x="7341480" y="4875394"/>
            <a:ext cx="1512796" cy="1053109"/>
          </a:xfrm>
          <a:prstGeom prst="rect">
            <a:avLst/>
          </a:prstGeom>
        </p:spPr>
        <p:txBody>
          <a:bodyPr wrap="square" lIns="0" tIns="0" rIns="0" bIns="0" rtlCol="0" anchor="t">
            <a:spAutoFit/>
          </a:bodyPr>
          <a:lstStyle/>
          <a:p>
            <a:pPr algn="ctr">
              <a:lnSpc>
                <a:spcPts val="2812"/>
              </a:lnSpc>
              <a:spcBef>
                <a:spcPct val="0"/>
              </a:spcBef>
            </a:pPr>
            <a:r>
              <a:rPr lang="en-US" sz="2000" b="1" dirty="0">
                <a:solidFill>
                  <a:srgbClr val="FFFFFF"/>
                </a:solidFill>
                <a:latin typeface="Arimo Bold"/>
                <a:ea typeface="Arimo Bold"/>
                <a:cs typeface="Arimo Bold"/>
                <a:sym typeface="Arimo Bold"/>
              </a:rPr>
              <a:t>61-70 points- </a:t>
            </a:r>
          </a:p>
          <a:p>
            <a:pPr algn="ctr">
              <a:lnSpc>
                <a:spcPts val="2812"/>
              </a:lnSpc>
              <a:spcBef>
                <a:spcPct val="0"/>
              </a:spcBef>
            </a:pPr>
            <a:r>
              <a:rPr lang="en-US" sz="2249" b="1" dirty="0">
                <a:solidFill>
                  <a:srgbClr val="FFFFFF"/>
                </a:solidFill>
                <a:latin typeface="Arimo Bold"/>
                <a:ea typeface="Arimo Bold"/>
                <a:cs typeface="Arimo Bold"/>
                <a:sym typeface="Arimo Bold"/>
              </a:rPr>
              <a:t>“</a:t>
            </a:r>
            <a:r>
              <a:rPr lang="en-US" sz="1600" b="1" dirty="0">
                <a:solidFill>
                  <a:srgbClr val="FFFFFF"/>
                </a:solidFill>
                <a:latin typeface="Arimo Bold"/>
                <a:ea typeface="Arimo Bold"/>
                <a:cs typeface="Arimo Bold"/>
                <a:sym typeface="Arimo Bold"/>
              </a:rPr>
              <a:t>Satisfactory”</a:t>
            </a:r>
          </a:p>
        </p:txBody>
      </p:sp>
      <p:sp>
        <p:nvSpPr>
          <p:cNvPr id="16" name="TextBox 16"/>
          <p:cNvSpPr txBox="1"/>
          <p:nvPr/>
        </p:nvSpPr>
        <p:spPr>
          <a:xfrm>
            <a:off x="9386166" y="4954627"/>
            <a:ext cx="1510820" cy="1053109"/>
          </a:xfrm>
          <a:prstGeom prst="rect">
            <a:avLst/>
          </a:prstGeom>
        </p:spPr>
        <p:txBody>
          <a:bodyPr lIns="0" tIns="0" rIns="0" bIns="0" rtlCol="0" anchor="t">
            <a:spAutoFit/>
          </a:bodyPr>
          <a:lstStyle/>
          <a:p>
            <a:pPr algn="ctr">
              <a:lnSpc>
                <a:spcPts val="2812"/>
              </a:lnSpc>
              <a:spcBef>
                <a:spcPct val="0"/>
              </a:spcBef>
            </a:pPr>
            <a:r>
              <a:rPr lang="en-US" sz="2000" b="1" dirty="0">
                <a:solidFill>
                  <a:srgbClr val="FFFFFF"/>
                </a:solidFill>
                <a:latin typeface="Arimo Bold"/>
                <a:ea typeface="Arimo Bold"/>
                <a:cs typeface="Arimo Bold"/>
                <a:sym typeface="Arimo Bold"/>
              </a:rPr>
              <a:t>71-80 points- </a:t>
            </a:r>
          </a:p>
          <a:p>
            <a:pPr algn="ctr">
              <a:lnSpc>
                <a:spcPts val="2812"/>
              </a:lnSpc>
              <a:spcBef>
                <a:spcPct val="0"/>
              </a:spcBef>
            </a:pPr>
            <a:r>
              <a:rPr lang="en-US" sz="2000" b="1" dirty="0">
                <a:solidFill>
                  <a:srgbClr val="FFFFFF"/>
                </a:solidFill>
                <a:latin typeface="Arimo Bold"/>
                <a:ea typeface="Arimo Bold"/>
                <a:cs typeface="Arimo Bold"/>
                <a:sym typeface="Arimo Bold"/>
              </a:rPr>
              <a:t>“Good”</a:t>
            </a:r>
          </a:p>
        </p:txBody>
      </p:sp>
      <p:sp>
        <p:nvSpPr>
          <p:cNvPr id="17" name="TextBox 17"/>
          <p:cNvSpPr txBox="1"/>
          <p:nvPr/>
        </p:nvSpPr>
        <p:spPr>
          <a:xfrm>
            <a:off x="11236153" y="4949231"/>
            <a:ext cx="1629245" cy="1014958"/>
          </a:xfrm>
          <a:prstGeom prst="rect">
            <a:avLst/>
          </a:prstGeom>
        </p:spPr>
        <p:txBody>
          <a:bodyPr lIns="0" tIns="0" rIns="0" bIns="0" rtlCol="0" anchor="t">
            <a:spAutoFit/>
          </a:bodyPr>
          <a:lstStyle/>
          <a:p>
            <a:pPr algn="ctr">
              <a:lnSpc>
                <a:spcPts val="2687"/>
              </a:lnSpc>
              <a:spcBef>
                <a:spcPct val="0"/>
              </a:spcBef>
            </a:pPr>
            <a:r>
              <a:rPr lang="en-US" sz="2149" b="1" dirty="0">
                <a:solidFill>
                  <a:srgbClr val="FFFFFF"/>
                </a:solidFill>
                <a:latin typeface="Arimo Bold"/>
                <a:ea typeface="Arimo Bold"/>
                <a:cs typeface="Arimo Bold"/>
                <a:sym typeface="Arimo Bold"/>
              </a:rPr>
              <a:t>81-90 points- </a:t>
            </a:r>
          </a:p>
          <a:p>
            <a:pPr algn="ctr">
              <a:lnSpc>
                <a:spcPts val="2687"/>
              </a:lnSpc>
              <a:spcBef>
                <a:spcPct val="0"/>
              </a:spcBef>
            </a:pPr>
            <a:r>
              <a:rPr lang="en-US" sz="2149" b="1" dirty="0">
                <a:solidFill>
                  <a:srgbClr val="FFFFFF"/>
                </a:solidFill>
                <a:latin typeface="Arimo Bold"/>
                <a:ea typeface="Arimo Bold"/>
                <a:cs typeface="Arimo Bold"/>
                <a:sym typeface="Arimo Bold"/>
              </a:rPr>
              <a:t>“Very good”</a:t>
            </a:r>
          </a:p>
        </p:txBody>
      </p:sp>
      <p:sp>
        <p:nvSpPr>
          <p:cNvPr id="18" name="TextBox 18"/>
          <p:cNvSpPr txBox="1"/>
          <p:nvPr/>
        </p:nvSpPr>
        <p:spPr>
          <a:xfrm>
            <a:off x="13084774" y="4975409"/>
            <a:ext cx="1687206" cy="1053109"/>
          </a:xfrm>
          <a:prstGeom prst="rect">
            <a:avLst/>
          </a:prstGeom>
        </p:spPr>
        <p:txBody>
          <a:bodyPr lIns="0" tIns="0" rIns="0" bIns="0" rtlCol="0" anchor="t">
            <a:spAutoFit/>
          </a:bodyPr>
          <a:lstStyle/>
          <a:p>
            <a:pPr algn="ctr">
              <a:lnSpc>
                <a:spcPts val="2812"/>
              </a:lnSpc>
              <a:spcBef>
                <a:spcPct val="0"/>
              </a:spcBef>
            </a:pPr>
            <a:r>
              <a:rPr lang="en-US" sz="2000" b="1" dirty="0">
                <a:solidFill>
                  <a:srgbClr val="FFFFFF"/>
                </a:solidFill>
                <a:latin typeface="Arimo Bold"/>
                <a:ea typeface="Arimo Bold"/>
                <a:cs typeface="Arimo Bold"/>
                <a:sym typeface="Arimo Bold"/>
              </a:rPr>
              <a:t>91-100 points- </a:t>
            </a:r>
          </a:p>
          <a:p>
            <a:pPr algn="ctr">
              <a:lnSpc>
                <a:spcPts val="2812"/>
              </a:lnSpc>
              <a:spcBef>
                <a:spcPct val="0"/>
              </a:spcBef>
            </a:pPr>
            <a:r>
              <a:rPr lang="en-US" sz="2000" b="1" dirty="0">
                <a:solidFill>
                  <a:srgbClr val="FFFFFF"/>
                </a:solidFill>
                <a:latin typeface="Arimo Bold"/>
                <a:ea typeface="Arimo Bold"/>
                <a:cs typeface="Arimo Bold"/>
                <a:sym typeface="Arimo Bold"/>
              </a:rPr>
              <a:t>“Excellent”</a:t>
            </a:r>
          </a:p>
        </p:txBody>
      </p:sp>
      <p:grpSp>
        <p:nvGrpSpPr>
          <p:cNvPr id="19" name="Group 19"/>
          <p:cNvGrpSpPr/>
          <p:nvPr/>
        </p:nvGrpSpPr>
        <p:grpSpPr>
          <a:xfrm>
            <a:off x="5998923" y="6018274"/>
            <a:ext cx="468349" cy="615703"/>
            <a:chOff x="0" y="0"/>
            <a:chExt cx="635000" cy="834787"/>
          </a:xfrm>
        </p:grpSpPr>
        <p:sp>
          <p:nvSpPr>
            <p:cNvPr id="20" name="Freeform 20"/>
            <p:cNvSpPr/>
            <p:nvPr/>
          </p:nvSpPr>
          <p:spPr>
            <a:xfrm>
              <a:off x="0" y="0"/>
              <a:ext cx="635000" cy="834787"/>
            </a:xfrm>
            <a:custGeom>
              <a:avLst/>
              <a:gdLst/>
              <a:ahLst/>
              <a:cxnLst/>
              <a:rect l="l" t="t" r="r" b="b"/>
              <a:pathLst>
                <a:path w="635000" h="834787">
                  <a:moveTo>
                    <a:pt x="635000" y="0"/>
                  </a:moveTo>
                  <a:lnTo>
                    <a:pt x="635000" y="720487"/>
                  </a:lnTo>
                  <a:lnTo>
                    <a:pt x="317500" y="834787"/>
                  </a:lnTo>
                  <a:lnTo>
                    <a:pt x="0" y="720487"/>
                  </a:lnTo>
                  <a:lnTo>
                    <a:pt x="0" y="0"/>
                  </a:lnTo>
                  <a:lnTo>
                    <a:pt x="635000" y="0"/>
                  </a:lnTo>
                  <a:close/>
                </a:path>
              </a:pathLst>
            </a:custGeom>
            <a:solidFill>
              <a:srgbClr val="015FAE"/>
            </a:solidFill>
          </p:spPr>
        </p:sp>
        <p:sp>
          <p:nvSpPr>
            <p:cNvPr id="21" name="TextBox 21"/>
            <p:cNvSpPr txBox="1"/>
            <p:nvPr/>
          </p:nvSpPr>
          <p:spPr>
            <a:xfrm>
              <a:off x="0" y="-28575"/>
              <a:ext cx="635000" cy="749062"/>
            </a:xfrm>
            <a:prstGeom prst="rect">
              <a:avLst/>
            </a:prstGeom>
          </p:spPr>
          <p:txBody>
            <a:bodyPr lIns="50800" tIns="50800" rIns="50800" bIns="50800" rtlCol="0" anchor="ctr"/>
            <a:lstStyle/>
            <a:p>
              <a:pPr algn="ctr">
                <a:lnSpc>
                  <a:spcPts val="2812"/>
                </a:lnSpc>
              </a:pPr>
              <a:r>
                <a:rPr lang="en-US" sz="2249" b="1">
                  <a:solidFill>
                    <a:srgbClr val="FFFFFF"/>
                  </a:solidFill>
                  <a:latin typeface="Arimo Bold"/>
                  <a:ea typeface="Arimo Bold"/>
                  <a:cs typeface="Arimo Bold"/>
                  <a:sym typeface="Arimo Bold"/>
                </a:rPr>
                <a:t>E</a:t>
              </a:r>
            </a:p>
          </p:txBody>
        </p:sp>
      </p:grpSp>
      <p:grpSp>
        <p:nvGrpSpPr>
          <p:cNvPr id="22" name="Group 22"/>
          <p:cNvGrpSpPr/>
          <p:nvPr/>
        </p:nvGrpSpPr>
        <p:grpSpPr>
          <a:xfrm>
            <a:off x="7909735" y="6018274"/>
            <a:ext cx="468349" cy="615703"/>
            <a:chOff x="0" y="0"/>
            <a:chExt cx="635000" cy="834787"/>
          </a:xfrm>
        </p:grpSpPr>
        <p:sp>
          <p:nvSpPr>
            <p:cNvPr id="23" name="Freeform 23"/>
            <p:cNvSpPr/>
            <p:nvPr/>
          </p:nvSpPr>
          <p:spPr>
            <a:xfrm>
              <a:off x="0" y="0"/>
              <a:ext cx="635000" cy="834787"/>
            </a:xfrm>
            <a:custGeom>
              <a:avLst/>
              <a:gdLst/>
              <a:ahLst/>
              <a:cxnLst/>
              <a:rect l="l" t="t" r="r" b="b"/>
              <a:pathLst>
                <a:path w="635000" h="834787">
                  <a:moveTo>
                    <a:pt x="635000" y="0"/>
                  </a:moveTo>
                  <a:lnTo>
                    <a:pt x="635000" y="720487"/>
                  </a:lnTo>
                  <a:lnTo>
                    <a:pt x="317500" y="834787"/>
                  </a:lnTo>
                  <a:lnTo>
                    <a:pt x="0" y="720487"/>
                  </a:lnTo>
                  <a:lnTo>
                    <a:pt x="0" y="0"/>
                  </a:lnTo>
                  <a:lnTo>
                    <a:pt x="635000" y="0"/>
                  </a:lnTo>
                  <a:close/>
                </a:path>
              </a:pathLst>
            </a:custGeom>
            <a:solidFill>
              <a:srgbClr val="015FAE"/>
            </a:solidFill>
          </p:spPr>
        </p:sp>
        <p:sp>
          <p:nvSpPr>
            <p:cNvPr id="24" name="TextBox 24"/>
            <p:cNvSpPr txBox="1"/>
            <p:nvPr/>
          </p:nvSpPr>
          <p:spPr>
            <a:xfrm>
              <a:off x="0" y="-28575"/>
              <a:ext cx="635000" cy="749062"/>
            </a:xfrm>
            <a:prstGeom prst="rect">
              <a:avLst/>
            </a:prstGeom>
          </p:spPr>
          <p:txBody>
            <a:bodyPr lIns="50800" tIns="50800" rIns="50800" bIns="50800" rtlCol="0" anchor="ctr"/>
            <a:lstStyle/>
            <a:p>
              <a:pPr algn="ctr">
                <a:lnSpc>
                  <a:spcPts val="2812"/>
                </a:lnSpc>
              </a:pPr>
              <a:r>
                <a:rPr lang="en-US" sz="2249" b="1">
                  <a:solidFill>
                    <a:srgbClr val="FFFFFF"/>
                  </a:solidFill>
                  <a:latin typeface="Arimo Bold"/>
                  <a:ea typeface="Arimo Bold"/>
                  <a:cs typeface="Arimo Bold"/>
                  <a:sym typeface="Arimo Bold"/>
                </a:rPr>
                <a:t>D</a:t>
              </a:r>
            </a:p>
          </p:txBody>
        </p:sp>
      </p:grpSp>
      <p:grpSp>
        <p:nvGrpSpPr>
          <p:cNvPr id="25" name="Group 25"/>
          <p:cNvGrpSpPr/>
          <p:nvPr/>
        </p:nvGrpSpPr>
        <p:grpSpPr>
          <a:xfrm>
            <a:off x="9896747" y="6018274"/>
            <a:ext cx="468349" cy="615703"/>
            <a:chOff x="0" y="0"/>
            <a:chExt cx="635000" cy="834787"/>
          </a:xfrm>
        </p:grpSpPr>
        <p:sp>
          <p:nvSpPr>
            <p:cNvPr id="26" name="Freeform 26"/>
            <p:cNvSpPr/>
            <p:nvPr/>
          </p:nvSpPr>
          <p:spPr>
            <a:xfrm>
              <a:off x="0" y="0"/>
              <a:ext cx="635000" cy="834787"/>
            </a:xfrm>
            <a:custGeom>
              <a:avLst/>
              <a:gdLst/>
              <a:ahLst/>
              <a:cxnLst/>
              <a:rect l="l" t="t" r="r" b="b"/>
              <a:pathLst>
                <a:path w="635000" h="834787">
                  <a:moveTo>
                    <a:pt x="635000" y="0"/>
                  </a:moveTo>
                  <a:lnTo>
                    <a:pt x="635000" y="720487"/>
                  </a:lnTo>
                  <a:lnTo>
                    <a:pt x="317500" y="834787"/>
                  </a:lnTo>
                  <a:lnTo>
                    <a:pt x="0" y="720487"/>
                  </a:lnTo>
                  <a:lnTo>
                    <a:pt x="0" y="0"/>
                  </a:lnTo>
                  <a:lnTo>
                    <a:pt x="635000" y="0"/>
                  </a:lnTo>
                  <a:close/>
                </a:path>
              </a:pathLst>
            </a:custGeom>
            <a:solidFill>
              <a:srgbClr val="015FAE"/>
            </a:solidFill>
          </p:spPr>
        </p:sp>
        <p:sp>
          <p:nvSpPr>
            <p:cNvPr id="27" name="TextBox 27"/>
            <p:cNvSpPr txBox="1"/>
            <p:nvPr/>
          </p:nvSpPr>
          <p:spPr>
            <a:xfrm>
              <a:off x="0" y="-28575"/>
              <a:ext cx="635000" cy="749062"/>
            </a:xfrm>
            <a:prstGeom prst="rect">
              <a:avLst/>
            </a:prstGeom>
          </p:spPr>
          <p:txBody>
            <a:bodyPr lIns="50800" tIns="50800" rIns="50800" bIns="50800" rtlCol="0" anchor="ctr"/>
            <a:lstStyle/>
            <a:p>
              <a:pPr algn="ctr">
                <a:lnSpc>
                  <a:spcPts val="2812"/>
                </a:lnSpc>
              </a:pPr>
              <a:r>
                <a:rPr lang="en-US" sz="2249" b="1">
                  <a:solidFill>
                    <a:srgbClr val="FFFFFF"/>
                  </a:solidFill>
                  <a:latin typeface="Arimo Bold"/>
                  <a:ea typeface="Arimo Bold"/>
                  <a:cs typeface="Arimo Bold"/>
                  <a:sym typeface="Arimo Bold"/>
                </a:rPr>
                <a:t>C</a:t>
              </a:r>
            </a:p>
          </p:txBody>
        </p:sp>
      </p:grpSp>
      <p:grpSp>
        <p:nvGrpSpPr>
          <p:cNvPr id="28" name="Group 28"/>
          <p:cNvGrpSpPr/>
          <p:nvPr/>
        </p:nvGrpSpPr>
        <p:grpSpPr>
          <a:xfrm>
            <a:off x="11820728" y="6018274"/>
            <a:ext cx="468349" cy="615703"/>
            <a:chOff x="0" y="0"/>
            <a:chExt cx="635000" cy="834787"/>
          </a:xfrm>
        </p:grpSpPr>
        <p:sp>
          <p:nvSpPr>
            <p:cNvPr id="29" name="Freeform 29"/>
            <p:cNvSpPr/>
            <p:nvPr/>
          </p:nvSpPr>
          <p:spPr>
            <a:xfrm>
              <a:off x="0" y="0"/>
              <a:ext cx="635000" cy="834787"/>
            </a:xfrm>
            <a:custGeom>
              <a:avLst/>
              <a:gdLst/>
              <a:ahLst/>
              <a:cxnLst/>
              <a:rect l="l" t="t" r="r" b="b"/>
              <a:pathLst>
                <a:path w="635000" h="834787">
                  <a:moveTo>
                    <a:pt x="635000" y="0"/>
                  </a:moveTo>
                  <a:lnTo>
                    <a:pt x="635000" y="720487"/>
                  </a:lnTo>
                  <a:lnTo>
                    <a:pt x="317500" y="834787"/>
                  </a:lnTo>
                  <a:lnTo>
                    <a:pt x="0" y="720487"/>
                  </a:lnTo>
                  <a:lnTo>
                    <a:pt x="0" y="0"/>
                  </a:lnTo>
                  <a:lnTo>
                    <a:pt x="635000" y="0"/>
                  </a:lnTo>
                  <a:close/>
                </a:path>
              </a:pathLst>
            </a:custGeom>
            <a:solidFill>
              <a:srgbClr val="015FAE"/>
            </a:solidFill>
          </p:spPr>
        </p:sp>
        <p:sp>
          <p:nvSpPr>
            <p:cNvPr id="30" name="TextBox 30"/>
            <p:cNvSpPr txBox="1"/>
            <p:nvPr/>
          </p:nvSpPr>
          <p:spPr>
            <a:xfrm>
              <a:off x="0" y="-28575"/>
              <a:ext cx="635000" cy="749062"/>
            </a:xfrm>
            <a:prstGeom prst="rect">
              <a:avLst/>
            </a:prstGeom>
          </p:spPr>
          <p:txBody>
            <a:bodyPr lIns="50800" tIns="50800" rIns="50800" bIns="50800" rtlCol="0" anchor="ctr"/>
            <a:lstStyle/>
            <a:p>
              <a:pPr algn="ctr">
                <a:lnSpc>
                  <a:spcPts val="2812"/>
                </a:lnSpc>
              </a:pPr>
              <a:r>
                <a:rPr lang="en-US" sz="2249" b="1">
                  <a:solidFill>
                    <a:srgbClr val="FFFFFF"/>
                  </a:solidFill>
                  <a:latin typeface="Arimo Bold"/>
                  <a:ea typeface="Arimo Bold"/>
                  <a:cs typeface="Arimo Bold"/>
                  <a:sym typeface="Arimo Bold"/>
                </a:rPr>
                <a:t>B</a:t>
              </a:r>
            </a:p>
          </p:txBody>
        </p:sp>
      </p:grpSp>
      <p:grpSp>
        <p:nvGrpSpPr>
          <p:cNvPr id="31" name="Group 31"/>
          <p:cNvGrpSpPr/>
          <p:nvPr/>
        </p:nvGrpSpPr>
        <p:grpSpPr>
          <a:xfrm>
            <a:off x="13746402" y="6018274"/>
            <a:ext cx="468349" cy="615703"/>
            <a:chOff x="0" y="0"/>
            <a:chExt cx="635000" cy="834787"/>
          </a:xfrm>
        </p:grpSpPr>
        <p:sp>
          <p:nvSpPr>
            <p:cNvPr id="32" name="Freeform 32"/>
            <p:cNvSpPr/>
            <p:nvPr/>
          </p:nvSpPr>
          <p:spPr>
            <a:xfrm>
              <a:off x="0" y="0"/>
              <a:ext cx="635000" cy="834787"/>
            </a:xfrm>
            <a:custGeom>
              <a:avLst/>
              <a:gdLst/>
              <a:ahLst/>
              <a:cxnLst/>
              <a:rect l="l" t="t" r="r" b="b"/>
              <a:pathLst>
                <a:path w="635000" h="834787">
                  <a:moveTo>
                    <a:pt x="635000" y="0"/>
                  </a:moveTo>
                  <a:lnTo>
                    <a:pt x="635000" y="720487"/>
                  </a:lnTo>
                  <a:lnTo>
                    <a:pt x="317500" y="834787"/>
                  </a:lnTo>
                  <a:lnTo>
                    <a:pt x="0" y="720487"/>
                  </a:lnTo>
                  <a:lnTo>
                    <a:pt x="0" y="0"/>
                  </a:lnTo>
                  <a:lnTo>
                    <a:pt x="635000" y="0"/>
                  </a:lnTo>
                  <a:close/>
                </a:path>
              </a:pathLst>
            </a:custGeom>
            <a:solidFill>
              <a:srgbClr val="015FAE"/>
            </a:solidFill>
          </p:spPr>
        </p:sp>
        <p:sp>
          <p:nvSpPr>
            <p:cNvPr id="33" name="TextBox 33"/>
            <p:cNvSpPr txBox="1"/>
            <p:nvPr/>
          </p:nvSpPr>
          <p:spPr>
            <a:xfrm>
              <a:off x="0" y="-28575"/>
              <a:ext cx="635000" cy="749062"/>
            </a:xfrm>
            <a:prstGeom prst="rect">
              <a:avLst/>
            </a:prstGeom>
          </p:spPr>
          <p:txBody>
            <a:bodyPr lIns="50800" tIns="50800" rIns="50800" bIns="50800" rtlCol="0" anchor="ctr"/>
            <a:lstStyle/>
            <a:p>
              <a:pPr algn="ctr">
                <a:lnSpc>
                  <a:spcPts val="2812"/>
                </a:lnSpc>
              </a:pPr>
              <a:r>
                <a:rPr lang="en-US" sz="2249" b="1">
                  <a:solidFill>
                    <a:srgbClr val="FFFFFF"/>
                  </a:solidFill>
                  <a:latin typeface="Arimo Bold"/>
                  <a:ea typeface="Arimo Bold"/>
                  <a:cs typeface="Arimo Bold"/>
                  <a:sym typeface="Arimo Bold"/>
                </a:rPr>
                <a:t>A</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269</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Arimo Bold</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AZƏRBAYCAN RESPUBLİKASI ELM VƏ TƏHSİL NAZİRLİYİ SUMQAYIT DÖVLƏT UNİVERSİTETİ TƏDRİS METODİKİ MƏRKƏZ TƏDRİSİN TƏŞKİLİ VƏ QİYMƏTLƏNDİRMƏYƏ DAİR METODİK VƏSAİT</dc:title>
  <cp:lastModifiedBy>User</cp:lastModifiedBy>
  <cp:revision>6</cp:revision>
  <dcterms:created xsi:type="dcterms:W3CDTF">2006-08-16T00:00:00Z</dcterms:created>
  <dcterms:modified xsi:type="dcterms:W3CDTF">2025-01-09T05:53:52Z</dcterms:modified>
  <dc:identifier>DAGVogivuT0</dc:identifier>
</cp:coreProperties>
</file>